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36"/>
  </p:notesMasterIdLst>
  <p:handoutMasterIdLst>
    <p:handoutMasterId r:id="rId37"/>
  </p:handoutMasterIdLst>
  <p:sldIdLst>
    <p:sldId id="559" r:id="rId2"/>
    <p:sldId id="560" r:id="rId3"/>
    <p:sldId id="648" r:id="rId4"/>
    <p:sldId id="564" r:id="rId5"/>
    <p:sldId id="639" r:id="rId6"/>
    <p:sldId id="640" r:id="rId7"/>
    <p:sldId id="632" r:id="rId8"/>
    <p:sldId id="633" r:id="rId9"/>
    <p:sldId id="634" r:id="rId10"/>
    <p:sldId id="635" r:id="rId11"/>
    <p:sldId id="649" r:id="rId12"/>
    <p:sldId id="625" r:id="rId13"/>
    <p:sldId id="624" r:id="rId14"/>
    <p:sldId id="626" r:id="rId15"/>
    <p:sldId id="627" r:id="rId16"/>
    <p:sldId id="628" r:id="rId17"/>
    <p:sldId id="629" r:id="rId18"/>
    <p:sldId id="646" r:id="rId19"/>
    <p:sldId id="630" r:id="rId20"/>
    <p:sldId id="567" r:id="rId21"/>
    <p:sldId id="622" r:id="rId22"/>
    <p:sldId id="569" r:id="rId23"/>
    <p:sldId id="650" r:id="rId24"/>
    <p:sldId id="565" r:id="rId25"/>
    <p:sldId id="636" r:id="rId26"/>
    <p:sldId id="643" r:id="rId27"/>
    <p:sldId id="644" r:id="rId28"/>
    <p:sldId id="645" r:id="rId29"/>
    <p:sldId id="651" r:id="rId30"/>
    <p:sldId id="623" r:id="rId31"/>
    <p:sldId id="637" r:id="rId32"/>
    <p:sldId id="638" r:id="rId33"/>
    <p:sldId id="641" r:id="rId34"/>
    <p:sldId id="621" r:id="rId35"/>
  </p:sldIdLst>
  <p:sldSz cx="9144000" cy="6858000" type="screen4x3"/>
  <p:notesSz cx="7102475" cy="93884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400" kern="1200">
        <a:solidFill>
          <a:srgbClr val="333333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400" kern="1200">
        <a:solidFill>
          <a:srgbClr val="333333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400" kern="1200">
        <a:solidFill>
          <a:srgbClr val="333333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400" kern="1200">
        <a:solidFill>
          <a:srgbClr val="333333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400" kern="1200">
        <a:solidFill>
          <a:srgbClr val="333333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rgbClr val="333333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rgbClr val="333333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rgbClr val="333333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rgbClr val="333333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862" autoAdjust="0"/>
    <p:restoredTop sz="92757" autoAdjust="0"/>
  </p:normalViewPr>
  <p:slideViewPr>
    <p:cSldViewPr>
      <p:cViewPr>
        <p:scale>
          <a:sx n="110" d="100"/>
          <a:sy n="110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957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1" tIns="47111" rIns="94221" bIns="47111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093" y="0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1" tIns="47111" rIns="94221" bIns="47111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7422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1" tIns="47111" rIns="94221" bIns="47111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093" y="8917422"/>
            <a:ext cx="3077739" cy="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221" tIns="47111" rIns="94221" bIns="47111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3C076224-0A1F-4859-9767-45CD2594E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7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1" tIns="47111" rIns="94221" bIns="47111" rtlCol="0"/>
          <a:lstStyle>
            <a:lvl1pPr algn="l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469424"/>
          </a:xfrm>
          <a:prstGeom prst="rect">
            <a:avLst/>
          </a:prstGeom>
        </p:spPr>
        <p:txBody>
          <a:bodyPr vert="horz" lIns="94221" tIns="47111" rIns="94221" bIns="47111" rtlCol="0"/>
          <a:lstStyle>
            <a:lvl1pPr algn="r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fld id="{BF92791D-44F5-4DDC-9FCE-E112DB6EB374}" type="datetimeFigureOut">
              <a:rPr lang="en-US"/>
              <a:pPr>
                <a:defRPr/>
              </a:pPr>
              <a:t>10/8/15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5825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1" tIns="47111" rIns="94221" bIns="4711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1" tIns="47111" rIns="94221" bIns="4711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1" tIns="47111" rIns="94221" bIns="47111" rtlCol="0" anchor="b"/>
          <a:lstStyle>
            <a:lvl1pPr algn="l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3" y="8917422"/>
            <a:ext cx="3077739" cy="469424"/>
          </a:xfrm>
          <a:prstGeom prst="rect">
            <a:avLst/>
          </a:prstGeom>
        </p:spPr>
        <p:txBody>
          <a:bodyPr vert="horz" lIns="94221" tIns="47111" rIns="94221" bIns="47111" rtlCol="0" anchor="b"/>
          <a:lstStyle>
            <a:lvl1pPr algn="r">
              <a:spcBef>
                <a:spcPct val="20000"/>
              </a:spcBef>
              <a:buFontTx/>
              <a:buChar char="•"/>
              <a:defRPr sz="1200"/>
            </a:lvl1pPr>
          </a:lstStyle>
          <a:p>
            <a:pPr>
              <a:defRPr/>
            </a:pPr>
            <a:fld id="{BFA46747-7ADC-4421-A3BC-8D0F3034C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SaaS</a:t>
            </a:r>
            <a:r>
              <a:rPr lang="en-US" baseline="0" dirty="0" smtClean="0"/>
              <a:t> example is </a:t>
            </a:r>
            <a:r>
              <a:rPr lang="en-US" baseline="0" dirty="0" err="1" smtClean="0"/>
              <a:t>SalesForce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PaaS example is Windows Azure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IaaS example is Rackspace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A46747-7ADC-4421-A3BC-8D0F3034C31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5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B5D5338A-D399-42F8-AC46-BD32092FE835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15C37F68-5860-43BE-AE50-DD41BDDAE228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36F8E927-525B-4A67-B106-0D87FEDB9504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31544E61-2ABC-44B1-AA14-EFB40E483B8B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A6BA302E-4A9A-4761-9864-2470653AD83D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AF1EA0B9-ABC9-4456-91A6-237C0F44DE94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4E1108EF-877C-4586-8CDA-DED96E7A6A2E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B233D21D-DD58-4A09-A82E-FCA260D73095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EC9579C3-2984-4046-866E-97039D03974A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1143000" cy="365125"/>
          </a:xfrm>
        </p:spPr>
        <p:txBody>
          <a:bodyPr/>
          <a:lstStyle>
            <a:lvl1pPr>
              <a:defRPr/>
            </a:lvl1pPr>
          </a:lstStyle>
          <a:p>
            <a:pPr>
              <a:buFontTx/>
              <a:buNone/>
              <a:defRPr/>
            </a:pPr>
            <a:fld id="{ED6A465A-FC99-413D-AA92-11ED63AC6242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492875"/>
            <a:ext cx="1447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2052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2056" name="Picture 3" descr="pptfooter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0" y="4038"/>
              <a:ext cx="5760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7" name="Picture 4" descr="pptbanner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0" y="0"/>
              <a:ext cx="5760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492875"/>
            <a:ext cx="11430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3767568-BD0D-4C54-AA5F-CF9CBBEA1AC3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492875"/>
            <a:ext cx="1447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of </a:t>
            </a:r>
            <a:r>
              <a:rPr lang="en-US" dirty="0" smtClean="0"/>
              <a:t>29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6" r:id="rId7"/>
    <p:sldLayoutId id="2147483782" r:id="rId8"/>
    <p:sldLayoutId id="2147483783" r:id="rId9"/>
    <p:sldLayoutId id="2147483784" r:id="rId10"/>
    <p:sldLayoutId id="214748378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emf"/><Relationship Id="rId5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2316-A605-4343-9431-5957A129B89F}" type="datetime1">
              <a:rPr lang="en-US" smtClean="0"/>
              <a:pPr/>
              <a:t>10/8/15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66800" y="2355902"/>
            <a:ext cx="6934199" cy="1371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Seminar:</a:t>
            </a:r>
          </a:p>
          <a:p>
            <a:pPr marL="0" indent="0" algn="ctr" eaLnBrk="1" hangingPunct="1">
              <a:buNone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Introduction to Cloud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Computing</a:t>
            </a:r>
            <a:r>
              <a:rPr lang="en-US" sz="3600" b="1" i="1" dirty="0" smtClean="0">
                <a:latin typeface="Bell MT" pitchFamily="18" charset="0"/>
              </a:rPr>
              <a:t/>
            </a:r>
            <a:br>
              <a:rPr lang="en-US" sz="3600" b="1" i="1" dirty="0" smtClean="0">
                <a:latin typeface="Bell MT" pitchFamily="18" charset="0"/>
              </a:rPr>
            </a:br>
            <a:endParaRPr lang="en-US" sz="3600" dirty="0" smtClean="0"/>
          </a:p>
        </p:txBody>
      </p:sp>
      <p:pic>
        <p:nvPicPr>
          <p:cNvPr id="7" name="Picture 2" descr="http://ace.utsa.edu/Assets/images/ace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617224"/>
            <a:ext cx="1676400" cy="147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t="12584" r="10619" b="20380"/>
          <a:stretch/>
        </p:blipFill>
        <p:spPr>
          <a:xfrm>
            <a:off x="381000" y="4267200"/>
            <a:ext cx="23622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2" y="1234158"/>
            <a:ext cx="5629275" cy="59464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2386012" y="4038600"/>
            <a:ext cx="4419600" cy="1371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None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Jeff Prevost, Ph.D.</a:t>
            </a:r>
            <a:endParaRPr lang="en-US" sz="28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03" y="5145878"/>
            <a:ext cx="3103592" cy="4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1"/>
          <a:stretch/>
        </p:blipFill>
        <p:spPr bwMode="auto">
          <a:xfrm>
            <a:off x="228600" y="762000"/>
            <a:ext cx="868806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25D6B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ABABAB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6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15C37F68-5860-43BE-AE50-DD41BDDAE228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11</a:t>
            </a:fld>
            <a:r>
              <a:rPr lang="en-US" smtClean="0"/>
              <a:t> of 29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438400"/>
            <a:ext cx="3086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Part 2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Cloud 101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447800"/>
            <a:ext cx="5359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3375" y="1705565"/>
            <a:ext cx="8686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merican Typewriter" charset="0"/>
                <a:ea typeface="American Typewriter" charset="0"/>
                <a:cs typeface="American Typewriter" charset="0"/>
              </a:rPr>
              <a:t>"Cloud computing is a model for enabling ubiquitous, convenient, on-demand network access to a shared pool of configurable computing resources (e.g., networks, servers, storage, applications, and services) that can be rapidly provisioned and released with minimal management effort or service provider interaction."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084" y="5468825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–National Institute of Standards and Technology (NIST)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648801"/>
            <a:ext cx="5638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So what is the “Cloud”?</a:t>
            </a:r>
            <a:endParaRPr 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To be Cloud, you need…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15C37F68-5860-43BE-AE50-DD41BDDAE228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00200"/>
            <a:ext cx="8915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charset="2"/>
              <a:buChar char="ü"/>
            </a:pP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On-demand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self-service</a:t>
            </a:r>
          </a:p>
          <a:p>
            <a:pPr marL="571500" indent="-571500">
              <a:lnSpc>
                <a:spcPct val="150000"/>
              </a:lnSpc>
              <a:buFont typeface="Wingdings" charset="2"/>
              <a:buChar char="ü"/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Broad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network 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access</a:t>
            </a:r>
          </a:p>
          <a:p>
            <a:pPr marL="297180" indent="-571500">
              <a:lnSpc>
                <a:spcPct val="150000"/>
              </a:lnSpc>
              <a:buFont typeface="Wingdings" charset="2"/>
              <a:buChar char="ü"/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Resource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pooling (Grid Computing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Wingdings" charset="2"/>
              <a:buChar char="ü"/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Rapid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elasticity (Virtualization</a:t>
            </a: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571500" indent="-571500">
              <a:lnSpc>
                <a:spcPct val="150000"/>
              </a:lnSpc>
              <a:buFont typeface="Wingdings" charset="2"/>
              <a:buChar char="ü"/>
            </a:pPr>
            <a:r>
              <a:rPr lang="en-US" sz="3200" dirty="0" smtClean="0">
                <a:latin typeface="Times New Roman" charset="0"/>
                <a:ea typeface="Times New Roman" charset="0"/>
                <a:cs typeface="Times New Roman" charset="0"/>
              </a:rPr>
              <a:t>Measured </a:t>
            </a:r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service (Utility Based Pricing Model)</a:t>
            </a:r>
          </a:p>
        </p:txBody>
      </p:sp>
    </p:spTree>
    <p:extLst>
      <p:ext uri="{BB962C8B-B14F-4D97-AF65-F5344CB8AC3E}">
        <p14:creationId xmlns:p14="http://schemas.microsoft.com/office/powerpoint/2010/main" val="19997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25" y="1432229"/>
            <a:ext cx="6723750" cy="483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8580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Cloud Computing Concepts: </a:t>
            </a:r>
            <a:r>
              <a:rPr lang="en-US" sz="32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Grid Computing</a:t>
            </a:r>
            <a:endParaRPr lang="en-US" sz="3200" b="1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1601192"/>
            <a:ext cx="25271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22222"/>
                </a:solidFill>
                <a:latin typeface="arial" charset="0"/>
              </a:rPr>
              <a:t>Grid computing</a:t>
            </a:r>
            <a:r>
              <a:rPr lang="en-US" sz="2000" dirty="0">
                <a:solidFill>
                  <a:srgbClr val="222222"/>
                </a:solidFill>
                <a:latin typeface="arial" charset="0"/>
              </a:rPr>
              <a:t> is the collection of </a:t>
            </a:r>
            <a:r>
              <a:rPr lang="en-US" sz="2000" b="1" dirty="0" smtClean="0">
                <a:solidFill>
                  <a:srgbClr val="222222"/>
                </a:solidFill>
                <a:latin typeface="arial" charset="0"/>
              </a:rPr>
              <a:t>computer </a:t>
            </a:r>
            <a:r>
              <a:rPr lang="en-US" sz="2000" dirty="0" smtClean="0">
                <a:solidFill>
                  <a:srgbClr val="222222"/>
                </a:solidFill>
                <a:latin typeface="arial" charset="0"/>
              </a:rPr>
              <a:t>resources </a:t>
            </a:r>
            <a:r>
              <a:rPr lang="en-US" sz="2000" dirty="0">
                <a:solidFill>
                  <a:srgbClr val="222222"/>
                </a:solidFill>
                <a:latin typeface="arial" charset="0"/>
              </a:rPr>
              <a:t>from multiple locations to reach a common goal.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04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8580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Cloud Computing Concepts: </a:t>
            </a:r>
            <a:r>
              <a:rPr lang="en-US" sz="32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Utility Computing</a:t>
            </a:r>
            <a:endParaRPr lang="en-US" sz="3200" b="1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5019556" cy="36505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3400" y="1371600"/>
            <a:ext cx="2590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22222"/>
                </a:solidFill>
                <a:latin typeface="arial" charset="0"/>
              </a:rPr>
              <a:t>Utility computing</a:t>
            </a:r>
            <a:r>
              <a:rPr lang="en-US" sz="2000" dirty="0">
                <a:solidFill>
                  <a:srgbClr val="222222"/>
                </a:solidFill>
                <a:latin typeface="arial" charset="0"/>
              </a:rPr>
              <a:t> is a service provisioning model in which a service provider makes </a:t>
            </a:r>
            <a:r>
              <a:rPr lang="en-US" sz="2000" b="1" dirty="0">
                <a:solidFill>
                  <a:srgbClr val="222222"/>
                </a:solidFill>
                <a:latin typeface="arial" charset="0"/>
              </a:rPr>
              <a:t>computing</a:t>
            </a:r>
            <a:r>
              <a:rPr lang="en-US" sz="2000" dirty="0">
                <a:solidFill>
                  <a:srgbClr val="222222"/>
                </a:solidFill>
                <a:latin typeface="arial" charset="0"/>
              </a:rPr>
              <a:t> </a:t>
            </a:r>
            <a:r>
              <a:rPr lang="en-US" sz="2000" dirty="0" smtClean="0">
                <a:solidFill>
                  <a:srgbClr val="222222"/>
                </a:solidFill>
                <a:latin typeface="arial" charset="0"/>
              </a:rPr>
              <a:t>  resources </a:t>
            </a:r>
            <a:r>
              <a:rPr lang="en-US" sz="2000" dirty="0">
                <a:solidFill>
                  <a:srgbClr val="222222"/>
                </a:solidFill>
                <a:latin typeface="arial" charset="0"/>
              </a:rPr>
              <a:t>and infrastructure management available to the customer as needed, and charges them for specific usage rather than a flat rate.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59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8580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Cloud Computing Concepts: </a:t>
            </a:r>
            <a:r>
              <a:rPr lang="en-US" sz="32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Load Balancing</a:t>
            </a:r>
            <a:endParaRPr lang="en-US" sz="3200" b="1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1371600"/>
            <a:ext cx="2743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Load balancing </a:t>
            </a:r>
            <a:r>
              <a:rPr lang="en-US" sz="2000" dirty="0"/>
              <a:t>is dividing the amount of work that a computer has to do between two or more computers so that more work gets done in the same amount of time and, in general, all users get served faster.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348451"/>
            <a:ext cx="5562600" cy="42530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38400" y="5488177"/>
            <a:ext cx="662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Load balancing can be implemented with hardware, software, or a combination of both.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67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8580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Cloud Computing Concepts: </a:t>
            </a:r>
            <a:r>
              <a:rPr lang="en-US" sz="32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Virtualization</a:t>
            </a:r>
            <a:endParaRPr lang="en-US" sz="3200" b="1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965356"/>
              </p:ext>
            </p:extLst>
          </p:nvPr>
        </p:nvGraphicFramePr>
        <p:xfrm>
          <a:off x="6597570" y="1428271"/>
          <a:ext cx="2394995" cy="1384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3" imgW="1081887" imgH="624654" progId="Visio.Drawing.11">
                  <p:embed/>
                </p:oleObj>
              </mc:Choice>
              <mc:Fallback>
                <p:oleObj name="Visio" r:id="rId3" imgW="1081887" imgH="62465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7570" y="1428271"/>
                        <a:ext cx="2394995" cy="1384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6667"/>
          <a:stretch/>
        </p:blipFill>
        <p:spPr>
          <a:xfrm>
            <a:off x="2281467" y="3276600"/>
            <a:ext cx="6728460" cy="30480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57200" y="4243136"/>
            <a:ext cx="1866900" cy="8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Multiple VMs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1" y="1334631"/>
            <a:ext cx="388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/>
              <a:t>Virtualization</a:t>
            </a:r>
            <a:r>
              <a:rPr lang="en-US" sz="2000"/>
              <a:t> is the creation of a virtual (rather than actual) version of something, such as an operating system, a server, a storage device or network resources.</a:t>
            </a:r>
            <a:endParaRPr lang="en-US" sz="2000" dirty="0"/>
          </a:p>
        </p:txBody>
      </p:sp>
      <p:sp>
        <p:nvSpPr>
          <p:cNvPr id="17" name="Right Arrow 16"/>
          <p:cNvSpPr/>
          <p:nvPr/>
        </p:nvSpPr>
        <p:spPr>
          <a:xfrm>
            <a:off x="4845597" y="1699457"/>
            <a:ext cx="1600200" cy="842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Single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7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8580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Cloud Computing Concepts: </a:t>
            </a:r>
            <a:r>
              <a:rPr lang="en-US" sz="32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Virtualization</a:t>
            </a:r>
            <a:endParaRPr lang="en-US" sz="3200" b="1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124200"/>
            <a:ext cx="4432300" cy="2819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8519" y="1447800"/>
            <a:ext cx="3886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Hypervisor</a:t>
            </a:r>
            <a:r>
              <a:rPr lang="en-US" sz="2000" dirty="0"/>
              <a:t> is the </a:t>
            </a:r>
            <a:r>
              <a:rPr lang="en-US" sz="2000" dirty="0" smtClean="0"/>
              <a:t>software that manages the virtual layer in a physical machine</a:t>
            </a:r>
            <a:r>
              <a:rPr lang="en-US" sz="2000" smtClean="0"/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52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85800"/>
            <a:ext cx="82296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Cloud Computing Concepts: </a:t>
            </a:r>
            <a:r>
              <a:rPr lang="en-US" sz="32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Elasticity</a:t>
            </a:r>
            <a:endParaRPr lang="en-US" sz="3200" b="1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625" y="1381246"/>
            <a:ext cx="62483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</a:t>
            </a:r>
            <a:r>
              <a:rPr lang="en-US" sz="2000" b="1" dirty="0" smtClean="0"/>
              <a:t>lasticity</a:t>
            </a:r>
            <a:r>
              <a:rPr lang="en-US" sz="2000" dirty="0"/>
              <a:t> is defined as the degree to which a system (or a particular cloud layer) autonomously adapts its capacity to workload over time.</a:t>
            </a:r>
          </a:p>
        </p:txBody>
      </p:sp>
      <p:pic>
        <p:nvPicPr>
          <p:cNvPr id="1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8" y="3617913"/>
            <a:ext cx="8610600" cy="230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25D6B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ABABAB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295400" y="2971582"/>
            <a:ext cx="17972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eaLnBrk="1"/>
            <a:r>
              <a:rPr lang="en-US" altLang="en-US" dirty="0" smtClean="0"/>
              <a:t>Old way</a:t>
            </a:r>
            <a:endParaRPr lang="en-US" alt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715000" y="2991723"/>
            <a:ext cx="22862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eaLnBrk="1"/>
            <a:r>
              <a:rPr lang="en-US" altLang="en-US" dirty="0" smtClean="0"/>
              <a:t>Cloud way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21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552450"/>
            <a:ext cx="82296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2400" y="1371600"/>
            <a:ext cx="8839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Motivation: Growth and </a:t>
            </a: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carbon footprint</a:t>
            </a:r>
            <a:endParaRPr lang="en-US" sz="2800" b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Cloud 101: Important concepts that define </a:t>
            </a: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cloud</a:t>
            </a:r>
          </a:p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Energy Optimization</a:t>
            </a:r>
            <a:endParaRPr lang="en-US" sz="2800" b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Current Cloud Research</a:t>
            </a:r>
          </a:p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The Open Cloud Institute</a:t>
            </a:r>
            <a:endParaRPr lang="en-US" sz="2800" b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86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3058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Cloud Computing Service Layers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4286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The Cloud computing layered model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353"/>
          <p:cNvSpPr txBox="1">
            <a:spLocks noChangeArrowheads="1"/>
          </p:cNvSpPr>
          <p:nvPr/>
        </p:nvSpPr>
        <p:spPr bwMode="auto">
          <a:xfrm>
            <a:off x="4343400" y="4953000"/>
            <a:ext cx="47537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Rent </a:t>
            </a:r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Processing, storage, network capacity  and other fundamental computing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resources.</a:t>
            </a:r>
            <a:endParaRPr lang="en-US" sz="1600" i="1" dirty="0">
              <a:solidFill>
                <a:srgbClr val="7030A0"/>
              </a:solidFill>
              <a:latin typeface="Bell MT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" y="1981200"/>
            <a:ext cx="3848100" cy="762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Cloud Clients</a:t>
            </a:r>
          </a:p>
          <a:p>
            <a:pPr algn="ctr"/>
            <a:r>
              <a:rPr lang="en-US" sz="1400" dirty="0" smtClean="0"/>
              <a:t>Web browser, mobile app, thin client, terminal emulator, …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8600" y="3352800"/>
            <a:ext cx="3848100" cy="2286000"/>
            <a:chOff x="228600" y="3886200"/>
            <a:chExt cx="3848100" cy="2286000"/>
          </a:xfrm>
        </p:grpSpPr>
        <p:sp>
          <p:nvSpPr>
            <p:cNvPr id="9" name="Rounded Rectangle 8"/>
            <p:cNvSpPr/>
            <p:nvPr/>
          </p:nvSpPr>
          <p:spPr>
            <a:xfrm>
              <a:off x="228600" y="3886200"/>
              <a:ext cx="3848100" cy="7620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SaaS</a:t>
              </a:r>
            </a:p>
            <a:p>
              <a:pPr algn="ctr"/>
              <a:r>
                <a:rPr lang="en-US" sz="1400" dirty="0" smtClean="0"/>
                <a:t>CRM, Email, virtual desktop, communication, games, …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28600" y="4648200"/>
              <a:ext cx="3848100" cy="7620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P</a:t>
              </a:r>
              <a:r>
                <a:rPr lang="en-US" sz="2000" b="1" dirty="0" smtClean="0"/>
                <a:t>aaS</a:t>
              </a:r>
            </a:p>
            <a:p>
              <a:pPr algn="ctr"/>
              <a:r>
                <a:rPr lang="en-US" sz="1400" dirty="0" smtClean="0"/>
                <a:t>Execution runtime, database, web server, development tools, …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5410200"/>
              <a:ext cx="3848100" cy="762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IaaS</a:t>
              </a:r>
            </a:p>
            <a:p>
              <a:pPr algn="ctr"/>
              <a:r>
                <a:rPr lang="en-US" sz="1400" dirty="0" smtClean="0"/>
                <a:t>Virtual machines, servers, storage, load balancers, network, …</a:t>
              </a:r>
            </a:p>
          </p:txBody>
        </p:sp>
      </p:grpSp>
      <p:sp>
        <p:nvSpPr>
          <p:cNvPr id="13" name="Up-Down Arrow 12"/>
          <p:cNvSpPr/>
          <p:nvPr/>
        </p:nvSpPr>
        <p:spPr>
          <a:xfrm>
            <a:off x="2038350" y="2819400"/>
            <a:ext cx="228600" cy="457200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43400" y="3593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 Provider’s applications over a network.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43400" y="41542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Create and deploy customer- created applications to a cloud. </a:t>
            </a:r>
          </a:p>
        </p:txBody>
      </p:sp>
    </p:spTree>
    <p:extLst>
      <p:ext uri="{BB962C8B-B14F-4D97-AF65-F5344CB8AC3E}">
        <p14:creationId xmlns:p14="http://schemas.microsoft.com/office/powerpoint/2010/main" val="427313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609600"/>
            <a:ext cx="83058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Types of Cloud Computing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loud 4"/>
          <p:cNvSpPr/>
          <p:nvPr/>
        </p:nvSpPr>
        <p:spPr>
          <a:xfrm>
            <a:off x="2667000" y="2819400"/>
            <a:ext cx="4495800" cy="3124200"/>
          </a:xfrm>
          <a:prstGeom prst="cloud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76600" y="3535901"/>
            <a:ext cx="12954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Public</a:t>
            </a:r>
          </a:p>
        </p:txBody>
      </p:sp>
      <p:sp>
        <p:nvSpPr>
          <p:cNvPr id="7" name="Oval 6"/>
          <p:cNvSpPr/>
          <p:nvPr/>
        </p:nvSpPr>
        <p:spPr>
          <a:xfrm>
            <a:off x="5744240" y="3906712"/>
            <a:ext cx="990600" cy="6299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829840" y="3429000"/>
            <a:ext cx="838200" cy="5156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7447" y="4984453"/>
            <a:ext cx="838200" cy="5156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505200" y="4855535"/>
            <a:ext cx="419100" cy="2578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6" idx="6"/>
            <a:endCxn id="8" idx="2"/>
          </p:cNvCxnSpPr>
          <p:nvPr/>
        </p:nvCxnSpPr>
        <p:spPr>
          <a:xfrm flipV="1">
            <a:off x="4572000" y="3686840"/>
            <a:ext cx="257840" cy="191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5"/>
            <a:endCxn id="7" idx="1"/>
          </p:cNvCxnSpPr>
          <p:nvPr/>
        </p:nvCxnSpPr>
        <p:spPr>
          <a:xfrm>
            <a:off x="5545288" y="3869160"/>
            <a:ext cx="344022" cy="129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3"/>
            <a:endCxn id="9" idx="7"/>
          </p:cNvCxnSpPr>
          <p:nvPr/>
        </p:nvCxnSpPr>
        <p:spPr>
          <a:xfrm flipH="1">
            <a:off x="5182895" y="4444433"/>
            <a:ext cx="706415" cy="615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2"/>
            <a:endCxn id="10" idx="6"/>
          </p:cNvCxnSpPr>
          <p:nvPr/>
        </p:nvCxnSpPr>
        <p:spPr>
          <a:xfrm flipH="1" flipV="1">
            <a:off x="3924300" y="4984455"/>
            <a:ext cx="543147" cy="257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0"/>
            <a:endCxn id="6" idx="4"/>
          </p:cNvCxnSpPr>
          <p:nvPr/>
        </p:nvCxnSpPr>
        <p:spPr>
          <a:xfrm flipV="1">
            <a:off x="3714750" y="4221701"/>
            <a:ext cx="209550" cy="633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296440" y="4144750"/>
            <a:ext cx="504254" cy="86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11398" y="428838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Cloud</a:t>
            </a:r>
            <a:endParaRPr lang="en-US" sz="1600" dirty="0"/>
          </a:p>
        </p:txBody>
      </p:sp>
      <p:sp>
        <p:nvSpPr>
          <p:cNvPr id="33" name="Cloud 32"/>
          <p:cNvSpPr/>
          <p:nvPr/>
        </p:nvSpPr>
        <p:spPr>
          <a:xfrm>
            <a:off x="762000" y="2549156"/>
            <a:ext cx="1676400" cy="11430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Private/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Internal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>
            <a:stCxn id="33" idx="0"/>
            <a:endCxn id="6" idx="2"/>
          </p:cNvCxnSpPr>
          <p:nvPr/>
        </p:nvCxnSpPr>
        <p:spPr>
          <a:xfrm>
            <a:off x="2437003" y="3120656"/>
            <a:ext cx="839597" cy="758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61800" y="2438400"/>
            <a:ext cx="4086400" cy="18288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14400" y="3782820"/>
            <a:ext cx="861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Hybrid</a:t>
            </a:r>
            <a:endParaRPr lang="en-US" sz="1600" dirty="0"/>
          </a:p>
        </p:txBody>
      </p:sp>
      <p:pic>
        <p:nvPicPr>
          <p:cNvPr id="93186" name="Picture 2" descr="C:\Users\jprevost\AppData\Local\Microsoft\Windows\Temporary Internet Files\Content.IE5\C2E03NIU\MC90024016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762000"/>
            <a:ext cx="181292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7315200" y="2133600"/>
            <a:ext cx="15680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On Premises/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Internal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94120" y="2286000"/>
            <a:ext cx="6944879" cy="38100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839592" y="5681246"/>
            <a:ext cx="1208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Federated</a:t>
            </a:r>
            <a:endParaRPr lang="en-US" sz="1600" dirty="0"/>
          </a:p>
        </p:txBody>
      </p:sp>
      <p:sp>
        <p:nvSpPr>
          <p:cNvPr id="28" name="Cloud 27"/>
          <p:cNvSpPr/>
          <p:nvPr/>
        </p:nvSpPr>
        <p:spPr>
          <a:xfrm>
            <a:off x="381000" y="4572000"/>
            <a:ext cx="1676400" cy="11430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Private/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Internal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057400" y="4724400"/>
            <a:ext cx="799401" cy="362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05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081" y="1066800"/>
            <a:ext cx="1921119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685800"/>
            <a:ext cx="8229600" cy="7143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Cloud Computing Leaders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9436" y="2438400"/>
            <a:ext cx="6206764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Amazon EC2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Google Cloud Services </a:t>
            </a:r>
            <a:endParaRPr lang="en-US" sz="4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Microsoft Windows Azure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Rackspace Public Cloud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" y="1219200"/>
            <a:ext cx="2663444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434788"/>
            <a:ext cx="2990850" cy="6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434788"/>
            <a:ext cx="2543175" cy="65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44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15C37F68-5860-43BE-AE50-DD41BDDAE228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23</a:t>
            </a:fld>
            <a:r>
              <a:rPr lang="en-US" smtClean="0"/>
              <a:t> of 29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438400"/>
            <a:ext cx="5410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Part 3: 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Energy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066800"/>
            <a:ext cx="5417128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0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38800" y="1524000"/>
            <a:ext cx="3505200" cy="3581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Typical Data Center servers run between 10% and 50% utilization,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and consume between 55% and 75% of their peak power.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1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Barroso</a:t>
            </a: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2010]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Idle servers waste energy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5492624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0" y="52578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Servers in “sleep” state consume ~10%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their peak power.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Typical Cloud Server Energy Use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457200" y="5715000"/>
            <a:ext cx="228600" cy="228600"/>
          </a:xfrm>
          <a:prstGeom prst="star5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4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hould c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hange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the way we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run servers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3352801" cy="176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56319"/>
            <a:ext cx="3048000" cy="15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41530"/>
            <a:ext cx="3319462" cy="174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14744" y="3640735"/>
            <a:ext cx="6657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How can we achieve an optimal state?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Change Server state to 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Sleep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when conditions allow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3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Results are lower energy consumption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03" y="1143000"/>
            <a:ext cx="8382000" cy="5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Current Research in Cloud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8164" y="1676400"/>
            <a:ext cx="8228635" cy="49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indent="-495300" defTabSz="455613" eaLnBrk="1">
              <a:spcBef>
                <a:spcPts val="3200"/>
              </a:spcBef>
              <a:buSzPct val="75000"/>
              <a:buFont typeface="Helvetica Neue" charset="0"/>
              <a:buChar char="✤"/>
            </a:pPr>
            <a:r>
              <a:rPr lang="en-US" altLang="en-US" sz="2400" dirty="0">
                <a:latin typeface="Times New Roman" charset="0"/>
                <a:ea typeface="Times New Roman" charset="0"/>
                <a:cs typeface="Times New Roman" charset="0"/>
              </a:rPr>
              <a:t>Cloud Based Control of Robots (distributed control problem</a:t>
            </a:r>
            <a:r>
              <a:rPr lang="en-US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) - </a:t>
            </a:r>
            <a:r>
              <a:rPr lang="en-US" alt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TECHLAV</a:t>
            </a:r>
            <a:endParaRPr lang="en-US" altLang="en-US" sz="24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95300" indent="-495300" defTabSz="455613" eaLnBrk="1">
              <a:spcBef>
                <a:spcPts val="3200"/>
              </a:spcBef>
              <a:buSzPct val="75000"/>
              <a:buFont typeface="Helvetica Neue" charset="0"/>
              <a:buChar char="✤"/>
            </a:pPr>
            <a:r>
              <a:rPr lang="en-US" altLang="en-US" sz="2400" dirty="0">
                <a:latin typeface="Times New Roman" charset="0"/>
                <a:ea typeface="Times New Roman" charset="0"/>
                <a:cs typeface="Times New Roman" charset="0"/>
              </a:rPr>
              <a:t>Cloud Based Communications </a:t>
            </a:r>
            <a:r>
              <a:rPr lang="en-US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(C-RAN: Baseband </a:t>
            </a:r>
            <a:r>
              <a:rPr lang="en-US" altLang="en-US" sz="2400" dirty="0">
                <a:latin typeface="Times New Roman" charset="0"/>
                <a:ea typeface="Times New Roman" charset="0"/>
                <a:cs typeface="Times New Roman" charset="0"/>
              </a:rPr>
              <a:t>Modulation in the Cloud)</a:t>
            </a:r>
          </a:p>
          <a:p>
            <a:pPr marL="495300" indent="-495300" defTabSz="455613" eaLnBrk="1">
              <a:spcBef>
                <a:spcPts val="3200"/>
              </a:spcBef>
              <a:buSzPct val="75000"/>
              <a:buFont typeface="Helvetica Neue" charset="0"/>
              <a:buChar char="✤"/>
            </a:pPr>
            <a:r>
              <a:rPr lang="en-US" altLang="en-US" sz="2400" dirty="0">
                <a:latin typeface="Times New Roman" charset="0"/>
                <a:ea typeface="Times New Roman" charset="0"/>
                <a:cs typeface="Times New Roman" charset="0"/>
              </a:rPr>
              <a:t>Bioinformatics (Brain Research, Genomics, Proteomics)</a:t>
            </a:r>
          </a:p>
          <a:p>
            <a:pPr marL="495300" indent="-495300" defTabSz="455613" eaLnBrk="1">
              <a:spcBef>
                <a:spcPts val="3200"/>
              </a:spcBef>
              <a:buSzPct val="75000"/>
              <a:buFont typeface="Helvetica Neue" charset="0"/>
              <a:buChar char="✤"/>
            </a:pPr>
            <a:r>
              <a:rPr lang="en-US" altLang="en-US" sz="2400" dirty="0">
                <a:latin typeface="Times New Roman" charset="0"/>
                <a:ea typeface="Times New Roman" charset="0"/>
                <a:cs typeface="Times New Roman" charset="0"/>
              </a:rPr>
              <a:t>Cloud Advanced Modeling (airframes, geologic topology</a:t>
            </a:r>
            <a:r>
              <a:rPr lang="en-US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495300" indent="-495300" defTabSz="455613" eaLnBrk="1">
              <a:spcBef>
                <a:spcPts val="3200"/>
              </a:spcBef>
              <a:buSzPct val="75000"/>
              <a:buFont typeface="Helvetica Neue" charset="0"/>
              <a:buChar char="✤"/>
            </a:pPr>
            <a:r>
              <a:rPr lang="en-US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Quantum Cryptography (Key Distribution) for advanced security in Cloud</a:t>
            </a:r>
            <a:endParaRPr lang="en-US" alt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571500" indent="-571500">
              <a:buFont typeface="Wingdings" charset="2"/>
              <a:buChar char="v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17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Cloud Robotics and Automation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60963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indent="-495300" defTabSz="455613" eaLnBrk="1">
              <a:spcBef>
                <a:spcPts val="0"/>
              </a:spcBef>
              <a:spcAft>
                <a:spcPts val="1200"/>
              </a:spcAft>
              <a:buSzPct val="75000"/>
              <a:buFont typeface="Helvetica Neue" charset="0"/>
              <a:buChar char="✤"/>
            </a:pPr>
            <a:r>
              <a:rPr lang="en-US" altLang="en-US" sz="24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Why should we connect robots to the cloud?</a:t>
            </a:r>
          </a:p>
          <a:p>
            <a:pPr marL="220980" indent="-220980" defTabSz="455613">
              <a:spcBef>
                <a:spcPts val="200"/>
              </a:spcBef>
              <a:buFont typeface="Wingdings" charset="2"/>
              <a:buChar char="§"/>
            </a:pPr>
            <a:r>
              <a:rPr lang="en-US" altLang="en-US" sz="2000" b="1" u="sng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Shared </a:t>
            </a:r>
            <a:r>
              <a:rPr lang="en-US" altLang="en-US" sz="2000" b="1" u="sng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Information: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provide access to global libraries of images, maps, object data, all eventually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annotated </a:t>
            </a: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with geometry and mechanical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properties. </a:t>
            </a:r>
          </a:p>
          <a:p>
            <a:pPr marL="220980" indent="-220980" defTabSz="455613">
              <a:spcBef>
                <a:spcPts val="200"/>
              </a:spcBef>
              <a:buFont typeface="Wingdings" charset="2"/>
              <a:buChar char="§"/>
            </a:pPr>
            <a:r>
              <a:rPr lang="en-US" altLang="en-US" sz="2000" b="1" u="sng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Computation </a:t>
            </a:r>
            <a:r>
              <a:rPr lang="en-US" altLang="en-US" sz="2000" b="1" u="sng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Power: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Allow </a:t>
            </a: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for massively-parallel computation on demand for demanding tasks like optimal motion planning and sample-based statistical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modeling. </a:t>
            </a:r>
          </a:p>
          <a:p>
            <a:pPr marL="220980" indent="-220980" defTabSz="455613">
              <a:spcBef>
                <a:spcPts val="200"/>
              </a:spcBef>
              <a:buFont typeface="Wingdings" charset="2"/>
              <a:buChar char="§"/>
            </a:pPr>
            <a:r>
              <a:rPr lang="en-US" altLang="en-US" sz="2000" b="1" u="sng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Cooperative </a:t>
            </a:r>
            <a:r>
              <a:rPr lang="en-US" altLang="en-US" sz="2000" b="1" u="sng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Control: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Sharing of outcomes, trajectories, and dynamic control policies. </a:t>
            </a:r>
          </a:p>
          <a:p>
            <a:pPr marL="220980" indent="-220980" defTabSz="455613" eaLnBrk="1">
              <a:spcBef>
                <a:spcPts val="200"/>
              </a:spcBef>
              <a:buFont typeface="Wingdings" charset="2"/>
              <a:buChar char="§"/>
            </a:pPr>
            <a:r>
              <a:rPr lang="en-US" altLang="en-US" sz="2000" b="1" u="sng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Common Knowledge: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Human </a:t>
            </a: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sharing of “open-source” code, data,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designs for programming, experimentation, and hardware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construction.</a:t>
            </a:r>
            <a:endParaRPr lang="en-US" alt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0980" indent="-220980" defTabSz="455613" eaLnBrk="1">
              <a:spcBef>
                <a:spcPts val="200"/>
              </a:spcBef>
              <a:buFont typeface="Wingdings" charset="2"/>
              <a:buChar char="§"/>
            </a:pPr>
            <a:r>
              <a:rPr lang="en-US" altLang="en-US" sz="2000" b="1" u="sng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Man-In-The-Loop: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On-demand </a:t>
            </a: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human guidance (think “call-centers”) for exception handling and error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recovery.</a:t>
            </a:r>
            <a:endParaRPr lang="en-US" alt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20980" indent="-220980" defTabSz="455613" eaLnBrk="1">
              <a:spcBef>
                <a:spcPts val="200"/>
              </a:spcBef>
              <a:buFont typeface="Wingdings" charset="2"/>
              <a:buChar char="§"/>
            </a:pPr>
            <a:r>
              <a:rPr lang="en-US" altLang="en-US" sz="2000" b="1" u="sng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Optimized Compute</a:t>
            </a:r>
            <a:r>
              <a:rPr lang="en-US" altLang="en-US" sz="2000" u="sng" dirty="0" smtClean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Distributed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processing for optimal calculations (offload big tasks to the cloud, keep low-latency tasks onboard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robot</a:t>
            </a:r>
            <a:endParaRPr lang="en-US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9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15C37F68-5860-43BE-AE50-DD41BDDAE228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29</a:t>
            </a:fld>
            <a:r>
              <a:rPr lang="en-US" smtClean="0"/>
              <a:t> of 29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2438400"/>
            <a:ext cx="5410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Part 4: 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OCI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t="15067" r="13101" b="22862"/>
          <a:stretch/>
        </p:blipFill>
        <p:spPr>
          <a:xfrm>
            <a:off x="2819400" y="762000"/>
            <a:ext cx="5728768" cy="461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1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15C37F68-5860-43BE-AE50-DD41BDDAE228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Slide </a:t>
            </a:r>
            <a:fld id="{74E18BFE-47F0-4D4E-9C77-6AC2A02EC072}" type="slidenum">
              <a:rPr lang="en-US" smtClean="0"/>
              <a:pPr>
                <a:defRPr/>
              </a:pPr>
              <a:t>3</a:t>
            </a:fld>
            <a:r>
              <a:rPr lang="en-US" smtClean="0"/>
              <a:t> of 29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838200"/>
            <a:ext cx="4495800" cy="52480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2438400"/>
            <a:ext cx="3086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Part 1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3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858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Open Cloud Institute at UTSA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2190558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Established Feb. 26</a:t>
            </a:r>
            <a:r>
              <a:rPr lang="en-US" sz="32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2015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Initial ~10 million seed grant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Part of NSF Cloud Grant (10M total grant)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Open Compute Project Testing Lab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Part of the Intel Innovation Center, a partnership between Rackspace and Intel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1" t="15067" r="13101" b="22862"/>
          <a:stretch/>
        </p:blipFill>
        <p:spPr>
          <a:xfrm>
            <a:off x="6324600" y="1247426"/>
            <a:ext cx="2362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858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Open Cloud Institute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09628"/>
            <a:ext cx="7162800" cy="47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4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858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Open Cloud Institute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20688" y="2237310"/>
            <a:ext cx="4676340" cy="3097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533400" y="1767163"/>
            <a:ext cx="4572000" cy="403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1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858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Open Cloud Institute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5"/>
          <a:stretch/>
        </p:blipFill>
        <p:spPr>
          <a:xfrm>
            <a:off x="188089" y="2033229"/>
            <a:ext cx="5298311" cy="3630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64874" y="2190742"/>
            <a:ext cx="5006041" cy="33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724275" y="2070100"/>
            <a:ext cx="5438775" cy="4337050"/>
            <a:chOff x="2334" y="1588"/>
            <a:chExt cx="3426" cy="2732"/>
          </a:xfrm>
        </p:grpSpPr>
        <p:sp>
          <p:nvSpPr>
            <p:cNvPr id="5" name="Rectangle 4" descr="Rectangle 6"/>
            <p:cNvSpPr>
              <a:spLocks noChangeArrowheads="1"/>
            </p:cNvSpPr>
            <p:nvPr/>
          </p:nvSpPr>
          <p:spPr bwMode="gray">
            <a:xfrm>
              <a:off x="2334" y="1593"/>
              <a:ext cx="3426" cy="2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GE Inspira Pitch" charset="0"/>
                <a:ea typeface="ＭＳ Ｐゴシック" charset="0"/>
              </a:endParaRPr>
            </a:p>
          </p:txBody>
        </p:sp>
        <p:pic>
          <p:nvPicPr>
            <p:cNvPr id="6" name="Picture 5" descr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2671" y="1588"/>
              <a:ext cx="3089" cy="2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457200" y="762000"/>
            <a:ext cx="82296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6600" b="1" dirty="0" smtClean="0">
                <a:latin typeface="Bell MT" pitchFamily="18" charset="0"/>
              </a:rPr>
              <a:t>Thank </a:t>
            </a:r>
            <a:r>
              <a:rPr lang="en-US" sz="6600" b="1" dirty="0" smtClean="0">
                <a:latin typeface="Bell MT" pitchFamily="18" charset="0"/>
              </a:rPr>
              <a:t>You! </a:t>
            </a:r>
            <a:endParaRPr lang="en-US" sz="6600" b="1" dirty="0">
              <a:latin typeface="Bell MT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3962400"/>
            <a:ext cx="3741737" cy="1853406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000" b="1" dirty="0" smtClean="0">
                <a:latin typeface="Bell MT" pitchFamily="18" charset="0"/>
              </a:rPr>
              <a:t>“</a:t>
            </a:r>
            <a:r>
              <a:rPr lang="en-US" sz="2000" b="1" dirty="0" err="1" smtClean="0">
                <a:latin typeface="Bell MT" pitchFamily="18" charset="0"/>
              </a:rPr>
              <a:t>‘Tis</a:t>
            </a:r>
            <a:r>
              <a:rPr lang="en-US" sz="2000" b="1" dirty="0" smtClean="0">
                <a:latin typeface="Bell MT" pitchFamily="18" charset="0"/>
              </a:rPr>
              <a:t> the set of the sails,</a:t>
            </a:r>
          </a:p>
          <a:p>
            <a:pPr algn="l"/>
            <a:r>
              <a:rPr lang="en-US" sz="2000" b="1" dirty="0" smtClean="0">
                <a:latin typeface="Bell MT" pitchFamily="18" charset="0"/>
              </a:rPr>
              <a:t>And not the gales,</a:t>
            </a:r>
          </a:p>
          <a:p>
            <a:pPr algn="l"/>
            <a:r>
              <a:rPr lang="en-US" sz="2000" b="1" dirty="0" smtClean="0">
                <a:latin typeface="Bell MT" pitchFamily="18" charset="0"/>
              </a:rPr>
              <a:t>That tell us the way to go.”</a:t>
            </a:r>
          </a:p>
          <a:p>
            <a:pPr algn="l"/>
            <a:endParaRPr lang="en-US" sz="2000" b="1" dirty="0" smtClean="0">
              <a:latin typeface="Bell MT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000" b="1" i="1" dirty="0" smtClean="0">
                <a:latin typeface="Bell MT" pitchFamily="18" charset="0"/>
              </a:rPr>
              <a:t>Ella Wheeler Wilcox </a:t>
            </a:r>
          </a:p>
          <a:p>
            <a:pPr algn="l"/>
            <a:r>
              <a:rPr lang="en-US" sz="2000" b="1" i="1" dirty="0" smtClean="0">
                <a:latin typeface="Bell MT" pitchFamily="18" charset="0"/>
              </a:rPr>
              <a:t>(from The Winds of Fate)  </a:t>
            </a:r>
            <a:endParaRPr lang="en-US" sz="2000" b="1" i="1" dirty="0">
              <a:latin typeface="Bell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2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533400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Motivation: Challenges 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in </a:t>
            </a:r>
            <a:r>
              <a:rPr lang="en-US" altLang="zh-CN" sz="3200" kern="0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Cloud Computing</a:t>
            </a:r>
            <a:endParaRPr lang="en-US" altLang="zh-CN" sz="3200" kern="0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134612"/>
            <a:ext cx="8229600" cy="2554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1995 there were 18,000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websites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By 2009, 125 million websites and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growing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Green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movement forcing hand of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Cloud Data Centers (CDC)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operators to become more efficient 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13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533400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Motivation: Challenges 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in </a:t>
            </a:r>
            <a:r>
              <a:rPr lang="en-US" altLang="zh-CN" sz="3200" kern="0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Cloud Computing</a:t>
            </a:r>
            <a:endParaRPr lang="en-US" altLang="zh-CN" sz="3200" kern="0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134612"/>
            <a:ext cx="8229600" cy="353943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Cost per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Virtual Machine (VM)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lower the larger the CDC becomes.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This drives Cloud Providers to build larger and larger CDCs.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 2011, CDCs consumed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1.5%+ of total US electricity consumption, ~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31GW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571500" indent="-571500">
              <a:buFont typeface="Arial" pitchFamily="34" charset="0"/>
              <a:buChar char="•"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67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81D42316-A605-4343-9431-5957A129B89F}" type="datetime1">
              <a:rPr lang="en-US" smtClean="0"/>
              <a:t>10/8/15</a:t>
            </a:fld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533400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Motivation: Challenges </a:t>
            </a:r>
            <a:r>
              <a:rPr lang="en-US" altLang="zh-CN" sz="3200" kern="0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in </a:t>
            </a:r>
            <a:r>
              <a:rPr lang="en-US" altLang="zh-CN" sz="3200" kern="0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Cloud Computing</a:t>
            </a:r>
            <a:endParaRPr lang="en-US" altLang="zh-CN" sz="3200" kern="0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359845"/>
            <a:ext cx="2819400" cy="4832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Microsoft said it had over 1M servers in 2013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Google has even more!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…not to mention Amazon, Rackspace, Yahoo…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28800"/>
            <a:ext cx="575582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-3410" r="3672" b="9272"/>
          <a:stretch/>
        </p:blipFill>
        <p:spPr bwMode="auto">
          <a:xfrm>
            <a:off x="2465408" y="1494933"/>
            <a:ext cx="6529759" cy="437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25D6B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ABABAB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7200" y="533400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zh-CN" sz="3200" kern="0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But the Cloud promises to actually save energy</a:t>
            </a:r>
            <a:endParaRPr lang="en-US" altLang="zh-CN" sz="3200" kern="0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200" y="2057400"/>
            <a:ext cx="2362200" cy="324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2400" kern="0" dirty="0" smtClean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Study done to re-calculate the total reduction in carbon that can potentially be saved by technology such as Cloud Computing</a:t>
            </a:r>
            <a:endParaRPr lang="en-US" altLang="zh-CN" sz="2400" kern="0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14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" b="8861"/>
          <a:stretch/>
        </p:blipFill>
        <p:spPr bwMode="auto">
          <a:xfrm>
            <a:off x="152400" y="609600"/>
            <a:ext cx="8839200" cy="5739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25D6B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ABABAB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90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0" t="-5338" r="2178" b="10747"/>
          <a:stretch/>
        </p:blipFill>
        <p:spPr bwMode="auto">
          <a:xfrm>
            <a:off x="0" y="348555"/>
            <a:ext cx="8973741" cy="5976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25D6B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ABABAB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kranthi</Template>
  <TotalTime>64769</TotalTime>
  <Words>929</Words>
  <Application>Microsoft Macintosh PowerPoint</Application>
  <PresentationFormat>On-screen Show (4:3)</PresentationFormat>
  <Paragraphs>163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American Typewriter</vt:lpstr>
      <vt:lpstr>Bell MT</vt:lpstr>
      <vt:lpstr>Calibri</vt:lpstr>
      <vt:lpstr>GE Inspira Pitch</vt:lpstr>
      <vt:lpstr>Helvetica Neue</vt:lpstr>
      <vt:lpstr>Helvetica Neue Light</vt:lpstr>
      <vt:lpstr>ＭＳ Ｐゴシック</vt:lpstr>
      <vt:lpstr>Times New Roman</vt:lpstr>
      <vt:lpstr>Verdana</vt:lpstr>
      <vt:lpstr>Wingdings</vt:lpstr>
      <vt:lpstr>微软雅黑</vt:lpstr>
      <vt:lpstr>Arial</vt:lpstr>
      <vt:lpstr>Arial</vt:lpstr>
      <vt:lpstr>Custom Design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be Cloud, you need…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Kranthimanoj Nagothu</dc:creator>
  <cp:lastModifiedBy>Jeff Prevost</cp:lastModifiedBy>
  <cp:revision>3081</cp:revision>
  <cp:lastPrinted>2013-03-05T01:53:09Z</cp:lastPrinted>
  <dcterms:created xsi:type="dcterms:W3CDTF">1601-01-01T00:00:00Z</dcterms:created>
  <dcterms:modified xsi:type="dcterms:W3CDTF">2015-10-15T15:28:10Z</dcterms:modified>
</cp:coreProperties>
</file>